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60" r:id="rId4"/>
    <p:sldId id="258" r:id="rId5"/>
    <p:sldId id="259" r:id="rId6"/>
    <p:sldId id="261" r:id="rId7"/>
    <p:sldId id="265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71" r:id="rId17"/>
    <p:sldId id="277" r:id="rId18"/>
    <p:sldId id="286" r:id="rId19"/>
    <p:sldId id="287" r:id="rId20"/>
    <p:sldId id="276" r:id="rId21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3"/>
    </p:embeddedFont>
    <p:embeddedFont>
      <p:font typeface="Arial Black" panose="020B0A04020102020204" pitchFamily="34" charset="0"/>
      <p:bold r:id="rId24"/>
    </p:embeddedFont>
    <p:embeddedFont>
      <p:font typeface="Epilogue" panose="020B0604020202020204" charset="0"/>
      <p:regular r:id="rId25"/>
      <p:bold r:id="rId26"/>
      <p:italic r:id="rId27"/>
      <p:boldItalic r:id="rId28"/>
    </p:embeddedFont>
    <p:embeddedFont>
      <p:font typeface="Epilogue Medium" panose="020B0604020202020204" charset="0"/>
      <p:regular r:id="rId29"/>
      <p:bold r:id="rId30"/>
      <p:italic r:id="rId31"/>
      <p:boldItalic r:id="rId32"/>
    </p:embeddedFont>
    <p:embeddedFont>
      <p:font typeface="Nunito Light" pitchFamily="2" charset="0"/>
      <p:regular r:id="rId33"/>
      <p:italic r:id="rId34"/>
    </p:embeddedFont>
    <p:embeddedFont>
      <p:font typeface="Raleway" pitchFamily="2" charset="0"/>
      <p:regular r:id="rId35"/>
      <p:bold r:id="rId36"/>
      <p:italic r:id="rId37"/>
      <p:boldItalic r:id="rId38"/>
    </p:embeddedFont>
    <p:embeddedFont>
      <p:font typeface="Wix Madefor Display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24B93C-43FB-409D-B04B-5ED359DD0F28}">
  <a:tblStyle styleId="{5524B93C-43FB-409D-B04B-5ED359DD0F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5DFD0B-ADDD-4ECD-9727-D056924B035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93" d="100"/>
          <a:sy n="93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04a31f36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04a31f36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efccaef2a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efccaef2a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535000"/>
            <a:ext cx="3887100" cy="27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918200"/>
            <a:ext cx="2561100" cy="69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648163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75" y="3245063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50" y="1648163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50" y="3245063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25" y="1648163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25" y="3245063"/>
            <a:ext cx="7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719975" y="221395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3419250" y="221395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9"/>
          </p:nvPr>
        </p:nvSpPr>
        <p:spPr>
          <a:xfrm>
            <a:off x="6118525" y="221395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3"/>
          </p:nvPr>
        </p:nvSpPr>
        <p:spPr>
          <a:xfrm>
            <a:off x="719975" y="381100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4"/>
          </p:nvPr>
        </p:nvSpPr>
        <p:spPr>
          <a:xfrm>
            <a:off x="3419250" y="381100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5"/>
          </p:nvPr>
        </p:nvSpPr>
        <p:spPr>
          <a:xfrm>
            <a:off x="6118525" y="3811000"/>
            <a:ext cx="23055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6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3"/>
          <p:cNvCxnSpPr/>
          <p:nvPr/>
        </p:nvCxnSpPr>
        <p:spPr>
          <a:xfrm>
            <a:off x="-90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6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7"/>
          <p:cNvCxnSpPr/>
          <p:nvPr/>
        </p:nvCxnSpPr>
        <p:spPr>
          <a:xfrm>
            <a:off x="-90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715100" y="2214887"/>
            <a:ext cx="2458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2"/>
          </p:nvPr>
        </p:nvSpPr>
        <p:spPr>
          <a:xfrm>
            <a:off x="3342741" y="2214887"/>
            <a:ext cx="2458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3"/>
          </p:nvPr>
        </p:nvSpPr>
        <p:spPr>
          <a:xfrm>
            <a:off x="5971441" y="2214887"/>
            <a:ext cx="2459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4"/>
          </p:nvPr>
        </p:nvSpPr>
        <p:spPr>
          <a:xfrm>
            <a:off x="715100" y="3960725"/>
            <a:ext cx="2458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5"/>
          </p:nvPr>
        </p:nvSpPr>
        <p:spPr>
          <a:xfrm>
            <a:off x="3342741" y="3960725"/>
            <a:ext cx="2458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6"/>
          </p:nvPr>
        </p:nvSpPr>
        <p:spPr>
          <a:xfrm>
            <a:off x="5971441" y="3960725"/>
            <a:ext cx="2459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7"/>
          </p:nvPr>
        </p:nvSpPr>
        <p:spPr>
          <a:xfrm>
            <a:off x="715100" y="1852925"/>
            <a:ext cx="24585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8"/>
          </p:nvPr>
        </p:nvSpPr>
        <p:spPr>
          <a:xfrm>
            <a:off x="3342741" y="1852925"/>
            <a:ext cx="24585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9"/>
          </p:nvPr>
        </p:nvSpPr>
        <p:spPr>
          <a:xfrm>
            <a:off x="5971441" y="1852925"/>
            <a:ext cx="24597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3"/>
          </p:nvPr>
        </p:nvSpPr>
        <p:spPr>
          <a:xfrm>
            <a:off x="715100" y="3598777"/>
            <a:ext cx="24585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4"/>
          </p:nvPr>
        </p:nvSpPr>
        <p:spPr>
          <a:xfrm>
            <a:off x="3342741" y="3598777"/>
            <a:ext cx="24585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15"/>
          </p:nvPr>
        </p:nvSpPr>
        <p:spPr>
          <a:xfrm>
            <a:off x="5974141" y="3598777"/>
            <a:ext cx="24570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6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8"/>
          <p:cNvCxnSpPr/>
          <p:nvPr/>
        </p:nvCxnSpPr>
        <p:spPr>
          <a:xfrm>
            <a:off x="-90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6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9"/>
          <p:cNvCxnSpPr/>
          <p:nvPr/>
        </p:nvCxnSpPr>
        <p:spPr>
          <a:xfrm>
            <a:off x="-90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6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2"/>
          <p:cNvCxnSpPr/>
          <p:nvPr/>
        </p:nvCxnSpPr>
        <p:spPr>
          <a:xfrm>
            <a:off x="-90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6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3"/>
          <p:cNvCxnSpPr/>
          <p:nvPr/>
        </p:nvCxnSpPr>
        <p:spPr>
          <a:xfrm>
            <a:off x="-90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5100" y="3694101"/>
            <a:ext cx="31089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822238" y="2730150"/>
            <a:ext cx="1134900" cy="59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6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4"/>
          <p:cNvCxnSpPr/>
          <p:nvPr/>
        </p:nvCxnSpPr>
        <p:spPr>
          <a:xfrm>
            <a:off x="-90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63800"/>
            <a:ext cx="7704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106050" y="2587450"/>
            <a:ext cx="307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4966678" y="2587450"/>
            <a:ext cx="3071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106064" y="3044650"/>
            <a:ext cx="30714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4966691" y="3044650"/>
            <a:ext cx="30714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6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5"/>
          <p:cNvCxnSpPr/>
          <p:nvPr/>
        </p:nvCxnSpPr>
        <p:spPr>
          <a:xfrm>
            <a:off x="-90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>
            <a:off x="0" y="-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862800" y="1574600"/>
            <a:ext cx="3566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862800" y="2197300"/>
            <a:ext cx="35661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592314" y="535000"/>
            <a:ext cx="3945000" cy="4073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41" name="Google Shape;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6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7"/>
          <p:cNvCxnSpPr/>
          <p:nvPr/>
        </p:nvCxnSpPr>
        <p:spPr>
          <a:xfrm>
            <a:off x="-90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21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46;p8"/>
          <p:cNvCxnSpPr/>
          <p:nvPr/>
        </p:nvCxnSpPr>
        <p:spPr>
          <a:xfrm>
            <a:off x="-45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9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6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Google Shape;51;p9"/>
          <p:cNvCxnSpPr/>
          <p:nvPr/>
        </p:nvCxnSpPr>
        <p:spPr>
          <a:xfrm>
            <a:off x="-90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241425" y="16063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241475" y="2481800"/>
            <a:ext cx="46611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0"/>
          <p:cNvPicPr preferRelativeResize="0"/>
          <p:nvPr/>
        </p:nvPicPr>
        <p:blipFill rotWithShape="1">
          <a:blip r:embed="rId2">
            <a:alphaModFix amt="30000"/>
          </a:blip>
          <a:srcRect t="7798" b="7806"/>
          <a:stretch/>
        </p:blipFill>
        <p:spPr>
          <a:xfrm rot="10800000"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613" y="4650588"/>
            <a:ext cx="412775" cy="45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0"/>
          <p:cNvCxnSpPr/>
          <p:nvPr/>
        </p:nvCxnSpPr>
        <p:spPr>
          <a:xfrm>
            <a:off x="-9000" y="4875125"/>
            <a:ext cx="8433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1779300" y="4038275"/>
            <a:ext cx="5585400" cy="425700"/>
          </a:xfrm>
          <a:prstGeom prst="rect">
            <a:avLst/>
          </a:prstGeom>
          <a:solidFill>
            <a:srgbClr val="4B2B7E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 Medium"/>
              <a:buNone/>
              <a:defRPr sz="3000">
                <a:solidFill>
                  <a:schemeClr val="dk1"/>
                </a:solidFill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x Madefor Display"/>
              <a:buChar char="●"/>
              <a:defRPr sz="120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x Madefor Display"/>
              <a:buChar char="○"/>
              <a:defRPr sz="120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x Madefor Display"/>
              <a:buChar char="■"/>
              <a:defRPr sz="120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x Madefor Display"/>
              <a:buChar char="●"/>
              <a:defRPr sz="120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x Madefor Display"/>
              <a:buChar char="○"/>
              <a:defRPr sz="120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x Madefor Display"/>
              <a:buChar char="■"/>
              <a:defRPr sz="120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x Madefor Display"/>
              <a:buChar char="●"/>
              <a:defRPr sz="120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x Madefor Display"/>
              <a:buChar char="○"/>
              <a:defRPr sz="120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ix Madefor Display"/>
              <a:buChar char="■"/>
              <a:defRPr sz="1200">
                <a:solidFill>
                  <a:schemeClr val="dk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3" r:id="rId11"/>
    <p:sldLayoutId id="2147483664" r:id="rId12"/>
    <p:sldLayoutId id="2147483665" r:id="rId13"/>
    <p:sldLayoutId id="2147483668" r:id="rId14"/>
    <p:sldLayoutId id="214748366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0FB8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>
            <a:spLocks noGrp="1"/>
          </p:cNvSpPr>
          <p:nvPr>
            <p:ph type="ctrTitle"/>
          </p:nvPr>
        </p:nvSpPr>
        <p:spPr>
          <a:xfrm>
            <a:off x="469415" y="1014578"/>
            <a:ext cx="4026200" cy="23008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800" b="0" dirty="0">
                <a:latin typeface="Arial Black" panose="020B0A04020102020204" pitchFamily="34" charset="0"/>
                <a:sym typeface="Epilogue Medium"/>
              </a:rPr>
              <a:t>SUPER STORE SALES DASHBOARD</a:t>
            </a:r>
            <a:endParaRPr lang="en-CA" sz="3800" b="0" dirty="0">
              <a:latin typeface="Arial Black" panose="020B0A04020102020204" pitchFamily="34" charset="0"/>
              <a:ea typeface="Epilogue Light"/>
              <a:cs typeface="Epilogue Light"/>
              <a:sym typeface="Epilogue Light"/>
            </a:endParaRPr>
          </a:p>
        </p:txBody>
      </p:sp>
      <p:grpSp>
        <p:nvGrpSpPr>
          <p:cNvPr id="173" name="Google Shape;173;p27"/>
          <p:cNvGrpSpPr/>
          <p:nvPr/>
        </p:nvGrpSpPr>
        <p:grpSpPr>
          <a:xfrm>
            <a:off x="4437751" y="820193"/>
            <a:ext cx="4014976" cy="3657749"/>
            <a:chOff x="4437751" y="820193"/>
            <a:chExt cx="4014976" cy="3657749"/>
          </a:xfrm>
        </p:grpSpPr>
        <p:pic>
          <p:nvPicPr>
            <p:cNvPr id="174" name="Google Shape;17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88475" y="820193"/>
              <a:ext cx="2630000" cy="3657749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175" name="Google Shape;17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7751" y="2864850"/>
              <a:ext cx="1071625" cy="1170125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176" name="Google Shape;176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92291" y="1854534"/>
              <a:ext cx="1037415" cy="862275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177" name="Google Shape;177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39750" y="2045350"/>
              <a:ext cx="871950" cy="9116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178" name="Google Shape;178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19152" y="3315438"/>
              <a:ext cx="733575" cy="7611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179" name="Google Shape;179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79183" y="1579621"/>
              <a:ext cx="636411" cy="447025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180" name="Google Shape;180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01460" y="1395753"/>
              <a:ext cx="599850" cy="447025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32CBB8-9103-03EA-7DA4-64B9481D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553" y="1003777"/>
            <a:ext cx="5277657" cy="37469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390F33-C298-D2EC-0EA6-13C99B872BE8}"/>
              </a:ext>
            </a:extLst>
          </p:cNvPr>
          <p:cNvSpPr txBox="1"/>
          <p:nvPr/>
        </p:nvSpPr>
        <p:spPr>
          <a:xfrm>
            <a:off x="350635" y="295633"/>
            <a:ext cx="4111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318893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82BE395-7170-FEFE-280D-4352556A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6" y="666894"/>
            <a:ext cx="2591945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60310C-31C2-C73C-2BFF-F58BEE5C12E5}"/>
              </a:ext>
            </a:extLst>
          </p:cNvPr>
          <p:cNvSpPr txBox="1"/>
          <p:nvPr/>
        </p:nvSpPr>
        <p:spPr>
          <a:xfrm>
            <a:off x="116878" y="178756"/>
            <a:ext cx="3850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VISUALIZATION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969A26-5182-04CB-3252-10D1175E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080" y="666894"/>
            <a:ext cx="2962457" cy="1828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7AFC7D-173A-D0F4-AC5A-EE48E821C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166" y="666894"/>
            <a:ext cx="2943328" cy="1828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DD9CFF-55CB-E4BE-50B8-E21A7FADE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05" y="2647807"/>
            <a:ext cx="4200740" cy="19929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17E753-FE75-9CAB-8B3A-4B926D57B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623" y="2647807"/>
            <a:ext cx="4468871" cy="19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0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BC23167-95B7-6E74-37EC-12CB95B08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85" y="852523"/>
            <a:ext cx="4551139" cy="38345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98635E-C996-8DC5-C2EF-FE2E5C728039}"/>
              </a:ext>
            </a:extLst>
          </p:cNvPr>
          <p:cNvSpPr txBox="1"/>
          <p:nvPr/>
        </p:nvSpPr>
        <p:spPr>
          <a:xfrm>
            <a:off x="178755" y="238801"/>
            <a:ext cx="3169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HEAT MAP</a:t>
            </a:r>
          </a:p>
        </p:txBody>
      </p:sp>
    </p:spTree>
    <p:extLst>
      <p:ext uri="{BB962C8B-B14F-4D97-AF65-F5344CB8AC3E}">
        <p14:creationId xmlns:p14="http://schemas.microsoft.com/office/powerpoint/2010/main" val="3908942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4E48493-2AFC-BB8C-6A50-05C501E6D4CB}"/>
              </a:ext>
            </a:extLst>
          </p:cNvPr>
          <p:cNvSpPr txBox="1"/>
          <p:nvPr/>
        </p:nvSpPr>
        <p:spPr>
          <a:xfrm>
            <a:off x="2038493" y="749395"/>
            <a:ext cx="506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CONVERTING CATEGORICAL TO NUMERICAL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E81819-2DA6-F367-1193-8AA8F8566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33" y="1391348"/>
            <a:ext cx="6096820" cy="20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9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19D5863-7EBA-C1DC-2D68-0FE38DDDFF3B}"/>
              </a:ext>
            </a:extLst>
          </p:cNvPr>
          <p:cNvSpPr txBox="1"/>
          <p:nvPr/>
        </p:nvSpPr>
        <p:spPr>
          <a:xfrm>
            <a:off x="2138184" y="474388"/>
            <a:ext cx="5568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FEATURE IMPORTANCE FOR PREDICTING SALES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D4A527-BC25-16B6-EC27-8F354F3B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56" y="1064196"/>
            <a:ext cx="6015887" cy="32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70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D8656EC-AB9D-4865-87F3-D62EC36F8D19}"/>
              </a:ext>
            </a:extLst>
          </p:cNvPr>
          <p:cNvSpPr txBox="1"/>
          <p:nvPr/>
        </p:nvSpPr>
        <p:spPr>
          <a:xfrm>
            <a:off x="89377" y="185630"/>
            <a:ext cx="6572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MODEL TRAINING AND EVALUATION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8AC688-892E-2974-B303-0EF1128FD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30" y="1501807"/>
            <a:ext cx="3652211" cy="7752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104F709-EF73-A794-BF47-B95EA94BE632}"/>
              </a:ext>
            </a:extLst>
          </p:cNvPr>
          <p:cNvSpPr txBox="1"/>
          <p:nvPr/>
        </p:nvSpPr>
        <p:spPr>
          <a:xfrm>
            <a:off x="1265731" y="1053270"/>
            <a:ext cx="2584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rgbClr val="92D050"/>
                </a:solidFill>
              </a:rPr>
              <a:t>LinearRegression</a:t>
            </a:r>
            <a:endParaRPr lang="en-CA" dirty="0">
              <a:solidFill>
                <a:srgbClr val="92D05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92F1A2-88FE-7DEB-6C1B-A08B6D6D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567" y="1501807"/>
            <a:ext cx="3717258" cy="7752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EC9DBC0-319C-34F0-A54A-C4DC7AD9BEEF}"/>
              </a:ext>
            </a:extLst>
          </p:cNvPr>
          <p:cNvSpPr txBox="1"/>
          <p:nvPr/>
        </p:nvSpPr>
        <p:spPr>
          <a:xfrm>
            <a:off x="5706388" y="1053270"/>
            <a:ext cx="2667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rgbClr val="92D050"/>
                </a:solidFill>
              </a:rPr>
              <a:t>DecisionTreeRegressor</a:t>
            </a:r>
            <a:endParaRPr lang="en-CA" dirty="0">
              <a:solidFill>
                <a:srgbClr val="92D05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859ABA5-7212-C4EB-19DC-7277D88F5B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81"/>
          <a:stretch/>
        </p:blipFill>
        <p:spPr>
          <a:xfrm>
            <a:off x="378829" y="3471415"/>
            <a:ext cx="3652211" cy="77529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C4962E-39C7-8682-3E9B-D59875DB184F}"/>
              </a:ext>
            </a:extLst>
          </p:cNvPr>
          <p:cNvSpPr txBox="1"/>
          <p:nvPr/>
        </p:nvSpPr>
        <p:spPr>
          <a:xfrm>
            <a:off x="1010652" y="3090923"/>
            <a:ext cx="2591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rgbClr val="92D050"/>
                </a:solidFill>
              </a:rPr>
              <a:t>RandomForestRegressor</a:t>
            </a:r>
            <a:endParaRPr lang="en-CA" dirty="0">
              <a:solidFill>
                <a:srgbClr val="92D05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56DFF98-C7F0-E0DB-919C-6639F323E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568" y="3471415"/>
            <a:ext cx="3717258" cy="7752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14B4E0F-4669-EEBB-0959-9B97CA30DE45}"/>
              </a:ext>
            </a:extLst>
          </p:cNvPr>
          <p:cNvSpPr txBox="1"/>
          <p:nvPr/>
        </p:nvSpPr>
        <p:spPr>
          <a:xfrm>
            <a:off x="5293858" y="3090922"/>
            <a:ext cx="3361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solidFill>
                  <a:srgbClr val="92D050"/>
                </a:solidFill>
              </a:rPr>
              <a:t>RandomForest</a:t>
            </a:r>
            <a:r>
              <a:rPr lang="en-CA" dirty="0">
                <a:solidFill>
                  <a:srgbClr val="92D050"/>
                </a:solidFill>
              </a:rPr>
              <a:t> Using </a:t>
            </a:r>
            <a:r>
              <a:rPr lang="en-CA" dirty="0" err="1">
                <a:solidFill>
                  <a:srgbClr val="92D050"/>
                </a:solidFill>
              </a:rPr>
              <a:t>GridSearchCV</a:t>
            </a:r>
            <a:endParaRPr lang="en-CA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4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03ED53-8274-41A5-A637-113802A9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6" y="316258"/>
            <a:ext cx="4876403" cy="531252"/>
          </a:xfrm>
        </p:spPr>
        <p:txBody>
          <a:bodyPr/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POWER BI DASHBOARD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AB940862-099E-646A-9094-88C9388DF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6" y="1509571"/>
            <a:ext cx="4390338" cy="2464288"/>
          </a:xfrm>
          <a:prstGeom prst="rect">
            <a:avLst/>
          </a:prstGeom>
        </p:spPr>
      </p:pic>
      <p:pic>
        <p:nvPicPr>
          <p:cNvPr id="14" name="Picture 13" descr="A close-up of a graph&#10;&#10;Description automatically generated">
            <a:extLst>
              <a:ext uri="{FF2B5EF4-FFF2-40B4-BE49-F238E27FC236}">
                <a16:creationId xmlns:a16="http://schemas.microsoft.com/office/drawing/2014/main" id="{9D8DC408-2851-DA0B-280E-9707B18A1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921" y="1509571"/>
            <a:ext cx="4401653" cy="24642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9ADAD1E-6A40-3665-A21D-2F63D943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55" y="384689"/>
            <a:ext cx="7265506" cy="407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13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5EF224-E3E2-C313-D7B8-A6B3551EA9E1}"/>
              </a:ext>
            </a:extLst>
          </p:cNvPr>
          <p:cNvSpPr txBox="1"/>
          <p:nvPr/>
        </p:nvSpPr>
        <p:spPr>
          <a:xfrm>
            <a:off x="192505" y="240632"/>
            <a:ext cx="4186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48FD6BC-6A4B-2932-8498-7B13DD09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6" y="871003"/>
            <a:ext cx="5501622" cy="3689394"/>
          </a:xfrm>
          <a:prstGeom prst="rect">
            <a:avLst/>
          </a:prstGeom>
        </p:spPr>
      </p:pic>
      <p:pic>
        <p:nvPicPr>
          <p:cNvPr id="9" name="Graphic 8" descr="Pencils with eraser, sticky notes and pencil shavings">
            <a:extLst>
              <a:ext uri="{FF2B5EF4-FFF2-40B4-BE49-F238E27FC236}">
                <a16:creationId xmlns:a16="http://schemas.microsoft.com/office/drawing/2014/main" id="{F550895D-50B0-55C5-0096-28E372D01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8607" y="-52388"/>
            <a:ext cx="2918088" cy="29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02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55F4935-DA5D-01A9-0C0B-DA4881FCC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1" y="818576"/>
            <a:ext cx="5516003" cy="3396343"/>
          </a:xfrm>
          <a:prstGeom prst="rect">
            <a:avLst/>
          </a:prstGeom>
        </p:spPr>
      </p:pic>
      <p:pic>
        <p:nvPicPr>
          <p:cNvPr id="5" name="Graphic 4" descr="Pencils with eraser, sticky notes and pencil shavings">
            <a:extLst>
              <a:ext uri="{FF2B5EF4-FFF2-40B4-BE49-F238E27FC236}">
                <a16:creationId xmlns:a16="http://schemas.microsoft.com/office/drawing/2014/main" id="{BB879107-DFD8-C596-7064-74189C511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2357" y="0"/>
            <a:ext cx="2918088" cy="29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4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720000" y="5910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GROUP MEMBERS</a:t>
            </a:r>
          </a:p>
        </p:txBody>
      </p:sp>
      <p:sp>
        <p:nvSpPr>
          <p:cNvPr id="187" name="Google Shape;187;p28"/>
          <p:cNvSpPr txBox="1"/>
          <p:nvPr/>
        </p:nvSpPr>
        <p:spPr>
          <a:xfrm>
            <a:off x="720000" y="1793043"/>
            <a:ext cx="7855200" cy="240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ALWIN KANNYAKONIL SCARIA		C0894287</a:t>
            </a:r>
            <a:b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DONA BIJU					C0894992</a:t>
            </a:r>
            <a:b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MOHAMMAD AFTAB				C0891945</a:t>
            </a:r>
            <a:b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JERIN THENGUMPALLIL THOMAS		C0896235</a:t>
            </a:r>
            <a:b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SNEHA SUJATHA				C0908138</a:t>
            </a:r>
            <a:b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SANIKA SABEESH				C0900949</a:t>
            </a:r>
            <a:b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TANVI TAKKAR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>				C0907019</a:t>
            </a:r>
            <a:b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	</a:t>
            </a:r>
            <a:endParaRPr sz="1100" dirty="0">
              <a:solidFill>
                <a:schemeClr val="tx1"/>
              </a:solidFill>
              <a:latin typeface="Arial Black" panose="020B0A04020102020204" pitchFamily="34" charset="0"/>
              <a:ea typeface="Wix Madefor Display"/>
              <a:cs typeface="Wix Madefor Display"/>
              <a:sym typeface="Wix Madefo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85" y="2775421"/>
            <a:ext cx="2722252" cy="1963263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588" name="Google Shape;5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467" y="2500637"/>
            <a:ext cx="324301" cy="360338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589" name="Google Shape;58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633" y="2581402"/>
            <a:ext cx="556066" cy="592839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590" name="Google Shape;59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0014" y="3395763"/>
            <a:ext cx="510314" cy="592839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591" name="Google Shape;59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9256" y="4036015"/>
            <a:ext cx="1019481" cy="493539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592" name="Google Shape;592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5732" y="2405818"/>
            <a:ext cx="2739738" cy="1979890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593" name="Google Shape;59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10" y="3966461"/>
            <a:ext cx="1335678" cy="632529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594" name="Google Shape;594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0448" y="4194403"/>
            <a:ext cx="695153" cy="413974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  <p:pic>
        <p:nvPicPr>
          <p:cNvPr id="595" name="Google Shape;595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73878" y="4208843"/>
            <a:ext cx="739670" cy="385075"/>
          </a:xfrm>
          <a:prstGeom prst="rect">
            <a:avLst/>
          </a:prstGeom>
          <a:noFill/>
          <a:ln>
            <a:noFill/>
          </a:ln>
          <a:effectLst>
            <a:outerShdw blurRad="200025" dist="19050" dir="5400000" algn="bl" rotWithShape="0">
              <a:srgbClr val="000000">
                <a:alpha val="30000"/>
              </a:srgbClr>
            </a:outerShdw>
          </a:effectLst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4B1E5885-E8F1-4FB1-A87E-42CBF4E217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9173" y="933550"/>
            <a:ext cx="7702550" cy="101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5400" dirty="0">
                <a:solidFill>
                  <a:schemeClr val="tx1"/>
                </a:solidFill>
              </a:rPr>
              <a:t>THANK YOU !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565460" y="601527"/>
            <a:ext cx="3147141" cy="7083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OVERVIEW</a:t>
            </a:r>
            <a:endParaRPr sz="3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grpSp>
        <p:nvGrpSpPr>
          <p:cNvPr id="227" name="Google Shape;227;p31"/>
          <p:cNvGrpSpPr/>
          <p:nvPr/>
        </p:nvGrpSpPr>
        <p:grpSpPr>
          <a:xfrm>
            <a:off x="4924800" y="851793"/>
            <a:ext cx="4075200" cy="2784207"/>
            <a:chOff x="3013146" y="534993"/>
            <a:chExt cx="5476787" cy="3601664"/>
          </a:xfrm>
        </p:grpSpPr>
        <p:pic>
          <p:nvPicPr>
            <p:cNvPr id="228" name="Google Shape;22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5338" y="534993"/>
              <a:ext cx="3434595" cy="3601664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229" name="Google Shape;22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26058" y="1022910"/>
              <a:ext cx="953447" cy="461621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230" name="Google Shape;23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8248" y="944739"/>
              <a:ext cx="1529811" cy="810342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231" name="Google Shape;23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60150" y="1969220"/>
              <a:ext cx="772168" cy="71040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232" name="Google Shape;232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05781" y="2679621"/>
              <a:ext cx="665538" cy="558724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233" name="Google Shape;233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01978" y="3540123"/>
              <a:ext cx="1021200" cy="461621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234" name="Google Shape;234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20609" y="3268374"/>
              <a:ext cx="551670" cy="528406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235" name="Google Shape;235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55332" y="2962069"/>
              <a:ext cx="841663" cy="810346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236" name="Google Shape;236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411864" y="3268382"/>
              <a:ext cx="746205" cy="757389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237" name="Google Shape;237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454690" y="2307994"/>
              <a:ext cx="719581" cy="71042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238" name="Google Shape;238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658619" y="3133808"/>
              <a:ext cx="692224" cy="63862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  <p:pic>
          <p:nvPicPr>
            <p:cNvPr id="239" name="Google Shape;239;p3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013146" y="2254926"/>
              <a:ext cx="355683" cy="350876"/>
            </a:xfrm>
            <a:prstGeom prst="rect">
              <a:avLst/>
            </a:prstGeom>
            <a:noFill/>
            <a:ln>
              <a:noFill/>
            </a:ln>
            <a:effectLst>
              <a:outerShdw blurRad="200025" dist="19050" dir="5400000" algn="bl" rotWithShape="0">
                <a:srgbClr val="000000">
                  <a:alpha val="30000"/>
                </a:srgbClr>
              </a:out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3CE2BDF-C054-42B7-8C24-BFEBE7B4DBD7}"/>
              </a:ext>
            </a:extLst>
          </p:cNvPr>
          <p:cNvSpPr txBox="1"/>
          <p:nvPr/>
        </p:nvSpPr>
        <p:spPr>
          <a:xfrm>
            <a:off x="503286" y="1407393"/>
            <a:ext cx="4856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The Superstore sells a wide variety of products across various categories in the United States </a:t>
            </a:r>
          </a:p>
          <a:p>
            <a:endParaRPr lang="en-US" sz="18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</a:rPr>
              <a:t>This project analyses, visualizes and predicts based on the dataset.</a:t>
            </a:r>
          </a:p>
          <a:p>
            <a:endParaRPr lang="en-US" sz="18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4A55E-B903-3341-4C7C-410F38290B0C}"/>
              </a:ext>
            </a:extLst>
          </p:cNvPr>
          <p:cNvSpPr txBox="1"/>
          <p:nvPr/>
        </p:nvSpPr>
        <p:spPr>
          <a:xfrm>
            <a:off x="632093" y="3343223"/>
            <a:ext cx="4392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23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5901 Columns</a:t>
            </a:r>
          </a:p>
          <a:p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0795D-715A-8F21-42C5-B8785C814575}"/>
              </a:ext>
            </a:extLst>
          </p:cNvPr>
          <p:cNvSpPr txBox="1"/>
          <p:nvPr/>
        </p:nvSpPr>
        <p:spPr>
          <a:xfrm>
            <a:off x="3304092" y="3086397"/>
            <a:ext cx="46878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Data Types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Float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Object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0FB8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913D4EF-E4BA-F1DB-6B0A-07B1C0FF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20" y="825024"/>
            <a:ext cx="3476694" cy="3843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B41F14-C3E3-ACF7-8FFA-3E409B9CE1E8}"/>
              </a:ext>
            </a:extLst>
          </p:cNvPr>
          <p:cNvSpPr txBox="1"/>
          <p:nvPr/>
        </p:nvSpPr>
        <p:spPr>
          <a:xfrm>
            <a:off x="813120" y="410735"/>
            <a:ext cx="3568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BASIC INFORMATION OF DATA FRAME</a:t>
            </a:r>
          </a:p>
        </p:txBody>
      </p:sp>
      <p:pic>
        <p:nvPicPr>
          <p:cNvPr id="17" name="Graphic 16" descr="Laptop with phone and calculator">
            <a:extLst>
              <a:ext uri="{FF2B5EF4-FFF2-40B4-BE49-F238E27FC236}">
                <a16:creationId xmlns:a16="http://schemas.microsoft.com/office/drawing/2014/main" id="{A6716223-BC8E-D15A-6C57-6B1D33EC5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3456" y="-611889"/>
            <a:ext cx="4400119" cy="44001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368539" y="247850"/>
            <a:ext cx="4958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Technologies Used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pic>
        <p:nvPicPr>
          <p:cNvPr id="1028" name="Picture 4" descr="Flask VS Django : Quel framework Python choisir en 2024 ? - Kicklox">
            <a:extLst>
              <a:ext uri="{FF2B5EF4-FFF2-40B4-BE49-F238E27FC236}">
                <a16:creationId xmlns:a16="http://schemas.microsoft.com/office/drawing/2014/main" id="{4F953AF9-29A4-452B-94D0-AC215DAB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41" y="1138818"/>
            <a:ext cx="1609135" cy="123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programming">
            <a:extLst>
              <a:ext uri="{FF2B5EF4-FFF2-40B4-BE49-F238E27FC236}">
                <a16:creationId xmlns:a16="http://schemas.microsoft.com/office/drawing/2014/main" id="{5287452E-9040-4A88-873F-CFF8E9E73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252" y="1138817"/>
            <a:ext cx="1524310" cy="123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owerbi">
            <a:extLst>
              <a:ext uri="{FF2B5EF4-FFF2-40B4-BE49-F238E27FC236}">
                <a16:creationId xmlns:a16="http://schemas.microsoft.com/office/drawing/2014/main" id="{0335DDDE-A943-4886-9328-3482D603C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736" y="1138818"/>
            <a:ext cx="1775530" cy="123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AA0F05C-A83F-CA5B-3DB9-3E4DF33CA0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62" t="-4072" r="1294" b="1326"/>
          <a:stretch/>
        </p:blipFill>
        <p:spPr>
          <a:xfrm>
            <a:off x="6902330" y="1052585"/>
            <a:ext cx="1534607" cy="132580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2696143-3CD0-33D5-848E-D7CDED9AB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41" y="2765106"/>
            <a:ext cx="1534607" cy="143691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915C177-A223-C2E2-80CC-79D6FDE00F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8973" y="2765106"/>
            <a:ext cx="1860527" cy="1436914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BE612E0B-2DCA-15B3-0C4F-B7EF4B41B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2252" y="2765107"/>
            <a:ext cx="1524310" cy="1436914"/>
          </a:xfrm>
          <a:prstGeom prst="rect">
            <a:avLst/>
          </a:prstGeom>
        </p:spPr>
      </p:pic>
      <p:pic>
        <p:nvPicPr>
          <p:cNvPr id="1026" name="Picture 1025">
            <a:extLst>
              <a:ext uri="{FF2B5EF4-FFF2-40B4-BE49-F238E27FC236}">
                <a16:creationId xmlns:a16="http://schemas.microsoft.com/office/drawing/2014/main" id="{5B287312-F74F-C4FC-6E07-54786E18EA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4246" y="2765106"/>
            <a:ext cx="1602691" cy="1436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>
            <a:spLocks noGrp="1"/>
          </p:cNvSpPr>
          <p:nvPr>
            <p:ph type="title"/>
          </p:nvPr>
        </p:nvSpPr>
        <p:spPr>
          <a:xfrm>
            <a:off x="720000" y="1656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PROJECT WORKFLOW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908984" y="1082075"/>
            <a:ext cx="2790942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Data Pre-Processing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50" name="Google Shape;250;p32"/>
          <p:cNvSpPr/>
          <p:nvPr/>
        </p:nvSpPr>
        <p:spPr>
          <a:xfrm>
            <a:off x="1875365" y="1698440"/>
            <a:ext cx="2677027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Epilogue"/>
                <a:ea typeface="Epilogue"/>
                <a:cs typeface="Epilogue"/>
                <a:sym typeface="Epilogue"/>
              </a:rPr>
              <a:t>Data Visualization</a:t>
            </a:r>
            <a:endParaRPr dirty="0"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251" name="Google Shape;251;p32"/>
          <p:cNvGrpSpPr/>
          <p:nvPr/>
        </p:nvGrpSpPr>
        <p:grpSpPr>
          <a:xfrm>
            <a:off x="1978798" y="1758822"/>
            <a:ext cx="332460" cy="329248"/>
            <a:chOff x="5049725" y="1435050"/>
            <a:chExt cx="486550" cy="481850"/>
          </a:xfrm>
        </p:grpSpPr>
        <p:sp>
          <p:nvSpPr>
            <p:cNvPr id="252" name="Google Shape;252;p32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" name="Google Shape;249;p32">
            <a:extLst>
              <a:ext uri="{FF2B5EF4-FFF2-40B4-BE49-F238E27FC236}">
                <a16:creationId xmlns:a16="http://schemas.microsoft.com/office/drawing/2014/main" id="{8BBA1C14-B673-44E5-9B7B-3A2A1B42D484}"/>
              </a:ext>
            </a:extLst>
          </p:cNvPr>
          <p:cNvSpPr/>
          <p:nvPr/>
        </p:nvSpPr>
        <p:spPr>
          <a:xfrm>
            <a:off x="3213879" y="2416034"/>
            <a:ext cx="2790942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Feature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" name="Google Shape;249;p32">
            <a:extLst>
              <a:ext uri="{FF2B5EF4-FFF2-40B4-BE49-F238E27FC236}">
                <a16:creationId xmlns:a16="http://schemas.microsoft.com/office/drawing/2014/main" id="{BDD5D389-EA47-4B47-927E-2C8A29A1A8B3}"/>
              </a:ext>
            </a:extLst>
          </p:cNvPr>
          <p:cNvSpPr/>
          <p:nvPr/>
        </p:nvSpPr>
        <p:spPr>
          <a:xfrm>
            <a:off x="4243632" y="3080787"/>
            <a:ext cx="2790942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Model Creation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4" name="Google Shape;249;p32">
            <a:extLst>
              <a:ext uri="{FF2B5EF4-FFF2-40B4-BE49-F238E27FC236}">
                <a16:creationId xmlns:a16="http://schemas.microsoft.com/office/drawing/2014/main" id="{1CC69265-E2E4-4DFC-BAB0-6DDF604DC451}"/>
              </a:ext>
            </a:extLst>
          </p:cNvPr>
          <p:cNvSpPr/>
          <p:nvPr/>
        </p:nvSpPr>
        <p:spPr>
          <a:xfrm>
            <a:off x="5755632" y="4324505"/>
            <a:ext cx="2790942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latin typeface="Epilogue"/>
                <a:ea typeface="Epilogue"/>
                <a:cs typeface="Epilogue"/>
                <a:sym typeface="Epilogue"/>
              </a:rPr>
              <a:t>Flask App Creation</a:t>
            </a:r>
            <a:endParaRPr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5" name="Google Shape;249;p32">
            <a:extLst>
              <a:ext uri="{FF2B5EF4-FFF2-40B4-BE49-F238E27FC236}">
                <a16:creationId xmlns:a16="http://schemas.microsoft.com/office/drawing/2014/main" id="{7817E159-1714-4F07-9B0B-E7D90D242BE0}"/>
              </a:ext>
            </a:extLst>
          </p:cNvPr>
          <p:cNvSpPr/>
          <p:nvPr/>
        </p:nvSpPr>
        <p:spPr>
          <a:xfrm>
            <a:off x="4807075" y="3745540"/>
            <a:ext cx="2790942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Model Deployment</a:t>
            </a:r>
            <a:endParaRPr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6" name="Google Shape;249;p32">
            <a:extLst>
              <a:ext uri="{FF2B5EF4-FFF2-40B4-BE49-F238E27FC236}">
                <a16:creationId xmlns:a16="http://schemas.microsoft.com/office/drawing/2014/main" id="{5B16FFC7-D8B8-4632-B9F1-5D9E0C4836FF}"/>
              </a:ext>
            </a:extLst>
          </p:cNvPr>
          <p:cNvSpPr/>
          <p:nvPr/>
        </p:nvSpPr>
        <p:spPr>
          <a:xfrm>
            <a:off x="4807075" y="1712893"/>
            <a:ext cx="2790942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/>
              <a:t>Power BI Visualizations</a:t>
            </a:r>
            <a:endParaRPr dirty="0"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256" name="Google Shape;256;p32"/>
          <p:cNvGrpSpPr/>
          <p:nvPr/>
        </p:nvGrpSpPr>
        <p:grpSpPr>
          <a:xfrm>
            <a:off x="4995752" y="3823315"/>
            <a:ext cx="330512" cy="329248"/>
            <a:chOff x="898875" y="4399275"/>
            <a:chExt cx="483700" cy="481850"/>
          </a:xfrm>
        </p:grpSpPr>
        <p:sp>
          <p:nvSpPr>
            <p:cNvPr id="257" name="Google Shape;257;p32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516;p44">
            <a:extLst>
              <a:ext uri="{FF2B5EF4-FFF2-40B4-BE49-F238E27FC236}">
                <a16:creationId xmlns:a16="http://schemas.microsoft.com/office/drawing/2014/main" id="{BA8CE009-7C1B-4715-A086-E07D7624BCAC}"/>
              </a:ext>
            </a:extLst>
          </p:cNvPr>
          <p:cNvGrpSpPr/>
          <p:nvPr/>
        </p:nvGrpSpPr>
        <p:grpSpPr>
          <a:xfrm>
            <a:off x="5955964" y="4402034"/>
            <a:ext cx="238612" cy="290878"/>
            <a:chOff x="3907325" y="2620775"/>
            <a:chExt cx="395250" cy="481825"/>
          </a:xfrm>
        </p:grpSpPr>
        <p:sp>
          <p:nvSpPr>
            <p:cNvPr id="28" name="Google Shape;517;p44">
              <a:extLst>
                <a:ext uri="{FF2B5EF4-FFF2-40B4-BE49-F238E27FC236}">
                  <a16:creationId xmlns:a16="http://schemas.microsoft.com/office/drawing/2014/main" id="{90CA789A-9851-4E18-95B7-2A1E663B47B1}"/>
                </a:ext>
              </a:extLst>
            </p:cNvPr>
            <p:cNvSpPr/>
            <p:nvPr/>
          </p:nvSpPr>
          <p:spPr>
            <a:xfrm>
              <a:off x="3907325" y="3016975"/>
              <a:ext cx="74550" cy="56475"/>
            </a:xfrm>
            <a:custGeom>
              <a:avLst/>
              <a:gdLst/>
              <a:ahLst/>
              <a:cxnLst/>
              <a:rect l="l" t="t" r="r" b="b"/>
              <a:pathLst>
                <a:path w="2982" h="2259" extrusionOk="0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518;p44">
              <a:extLst>
                <a:ext uri="{FF2B5EF4-FFF2-40B4-BE49-F238E27FC236}">
                  <a16:creationId xmlns:a16="http://schemas.microsoft.com/office/drawing/2014/main" id="{F90E3FE9-DB1E-474E-9F8F-2E1B3AE60A26}"/>
                </a:ext>
              </a:extLst>
            </p:cNvPr>
            <p:cNvSpPr/>
            <p:nvPr/>
          </p:nvSpPr>
          <p:spPr>
            <a:xfrm>
              <a:off x="3907325" y="2705450"/>
              <a:ext cx="282325" cy="283325"/>
            </a:xfrm>
            <a:custGeom>
              <a:avLst/>
              <a:gdLst/>
              <a:ahLst/>
              <a:cxnLst/>
              <a:rect l="l" t="t" r="r" b="b"/>
              <a:pathLst>
                <a:path w="11293" h="11333" extrusionOk="0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519;p44">
              <a:extLst>
                <a:ext uri="{FF2B5EF4-FFF2-40B4-BE49-F238E27FC236}">
                  <a16:creationId xmlns:a16="http://schemas.microsoft.com/office/drawing/2014/main" id="{8631AF61-00CB-4306-B6F0-D7DCBDAD5F37}"/>
                </a:ext>
              </a:extLst>
            </p:cNvPr>
            <p:cNvSpPr/>
            <p:nvPr/>
          </p:nvSpPr>
          <p:spPr>
            <a:xfrm>
              <a:off x="3907325" y="2620775"/>
              <a:ext cx="282325" cy="56475"/>
            </a:xfrm>
            <a:custGeom>
              <a:avLst/>
              <a:gdLst/>
              <a:ahLst/>
              <a:cxnLst/>
              <a:rect l="l" t="t" r="r" b="b"/>
              <a:pathLst>
                <a:path w="11293" h="2259" extrusionOk="0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520;p44">
              <a:extLst>
                <a:ext uri="{FF2B5EF4-FFF2-40B4-BE49-F238E27FC236}">
                  <a16:creationId xmlns:a16="http://schemas.microsoft.com/office/drawing/2014/main" id="{D0A76C18-6543-4B56-9267-9C490AAC2A0C}"/>
                </a:ext>
              </a:extLst>
            </p:cNvPr>
            <p:cNvSpPr/>
            <p:nvPr/>
          </p:nvSpPr>
          <p:spPr>
            <a:xfrm>
              <a:off x="3992025" y="2762900"/>
              <a:ext cx="310550" cy="339700"/>
            </a:xfrm>
            <a:custGeom>
              <a:avLst/>
              <a:gdLst/>
              <a:ahLst/>
              <a:cxnLst/>
              <a:rect l="l" t="t" r="r" b="b"/>
              <a:pathLst>
                <a:path w="12422" h="13588" extrusionOk="0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" name="Google Shape;513;p44">
            <a:extLst>
              <a:ext uri="{FF2B5EF4-FFF2-40B4-BE49-F238E27FC236}">
                <a16:creationId xmlns:a16="http://schemas.microsoft.com/office/drawing/2014/main" id="{BD3978B1-0B9D-440E-A4F2-72993760F5E4}"/>
              </a:ext>
            </a:extLst>
          </p:cNvPr>
          <p:cNvGrpSpPr/>
          <p:nvPr/>
        </p:nvGrpSpPr>
        <p:grpSpPr>
          <a:xfrm>
            <a:off x="3338739" y="2499195"/>
            <a:ext cx="290878" cy="290878"/>
            <a:chOff x="3271200" y="1435075"/>
            <a:chExt cx="481825" cy="481825"/>
          </a:xfrm>
        </p:grpSpPr>
        <p:sp>
          <p:nvSpPr>
            <p:cNvPr id="33" name="Google Shape;514;p44">
              <a:extLst>
                <a:ext uri="{FF2B5EF4-FFF2-40B4-BE49-F238E27FC236}">
                  <a16:creationId xmlns:a16="http://schemas.microsoft.com/office/drawing/2014/main" id="{911AA695-1D71-45AB-8FE7-08459F90155C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515;p44">
              <a:extLst>
                <a:ext uri="{FF2B5EF4-FFF2-40B4-BE49-F238E27FC236}">
                  <a16:creationId xmlns:a16="http://schemas.microsoft.com/office/drawing/2014/main" id="{411C97E6-F89E-479D-9BEC-C71444F5A9E3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5" name="Google Shape;546;p45">
            <a:extLst>
              <a:ext uri="{FF2B5EF4-FFF2-40B4-BE49-F238E27FC236}">
                <a16:creationId xmlns:a16="http://schemas.microsoft.com/office/drawing/2014/main" id="{22DF8498-7CF2-43EC-BF46-B413C4FB60E8}"/>
              </a:ext>
            </a:extLst>
          </p:cNvPr>
          <p:cNvGrpSpPr/>
          <p:nvPr/>
        </p:nvGrpSpPr>
        <p:grpSpPr>
          <a:xfrm>
            <a:off x="4382290" y="3160329"/>
            <a:ext cx="340204" cy="298116"/>
            <a:chOff x="899850" y="871450"/>
            <a:chExt cx="483175" cy="423400"/>
          </a:xfrm>
        </p:grpSpPr>
        <p:sp>
          <p:nvSpPr>
            <p:cNvPr id="36" name="Google Shape;547;p45">
              <a:extLst>
                <a:ext uri="{FF2B5EF4-FFF2-40B4-BE49-F238E27FC236}">
                  <a16:creationId xmlns:a16="http://schemas.microsoft.com/office/drawing/2014/main" id="{4EE74C49-8B02-4855-BA1B-CCDC2B7321D3}"/>
                </a:ext>
              </a:extLst>
            </p:cNvPr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548;p45">
              <a:extLst>
                <a:ext uri="{FF2B5EF4-FFF2-40B4-BE49-F238E27FC236}">
                  <a16:creationId xmlns:a16="http://schemas.microsoft.com/office/drawing/2014/main" id="{D791FDB8-14A7-4563-90F1-18629D72B2AA}"/>
                </a:ext>
              </a:extLst>
            </p:cNvPr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549;p45">
              <a:extLst>
                <a:ext uri="{FF2B5EF4-FFF2-40B4-BE49-F238E27FC236}">
                  <a16:creationId xmlns:a16="http://schemas.microsoft.com/office/drawing/2014/main" id="{3C0AB908-B295-40EB-9437-9B31261A01FF}"/>
                </a:ext>
              </a:extLst>
            </p:cNvPr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550;p45">
              <a:extLst>
                <a:ext uri="{FF2B5EF4-FFF2-40B4-BE49-F238E27FC236}">
                  <a16:creationId xmlns:a16="http://schemas.microsoft.com/office/drawing/2014/main" id="{CE2EBF1E-2DD8-4238-9C9B-2D219CA6EB12}"/>
                </a:ext>
              </a:extLst>
            </p:cNvPr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" name="Google Shape;498;p44">
            <a:extLst>
              <a:ext uri="{FF2B5EF4-FFF2-40B4-BE49-F238E27FC236}">
                <a16:creationId xmlns:a16="http://schemas.microsoft.com/office/drawing/2014/main" id="{E59E942C-3D57-456A-B5AA-1C24EDDA6D62}"/>
              </a:ext>
            </a:extLst>
          </p:cNvPr>
          <p:cNvGrpSpPr/>
          <p:nvPr/>
        </p:nvGrpSpPr>
        <p:grpSpPr>
          <a:xfrm>
            <a:off x="962756" y="1154324"/>
            <a:ext cx="328178" cy="315357"/>
            <a:chOff x="-62890750" y="3747425"/>
            <a:chExt cx="330825" cy="317900"/>
          </a:xfrm>
        </p:grpSpPr>
        <p:sp>
          <p:nvSpPr>
            <p:cNvPr id="41" name="Google Shape;499;p44">
              <a:extLst>
                <a:ext uri="{FF2B5EF4-FFF2-40B4-BE49-F238E27FC236}">
                  <a16:creationId xmlns:a16="http://schemas.microsoft.com/office/drawing/2014/main" id="{F5C7C51C-38D7-46D8-92A0-6903A57EA05D}"/>
                </a:ext>
              </a:extLst>
            </p:cNvPr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00;p44">
              <a:extLst>
                <a:ext uri="{FF2B5EF4-FFF2-40B4-BE49-F238E27FC236}">
                  <a16:creationId xmlns:a16="http://schemas.microsoft.com/office/drawing/2014/main" id="{13D28B84-D079-4EB2-BE3D-EB9F9DD1745F}"/>
                </a:ext>
              </a:extLst>
            </p:cNvPr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01;p44">
              <a:extLst>
                <a:ext uri="{FF2B5EF4-FFF2-40B4-BE49-F238E27FC236}">
                  <a16:creationId xmlns:a16="http://schemas.microsoft.com/office/drawing/2014/main" id="{90A7BE31-6916-49E5-BCD9-DA53D613129A}"/>
                </a:ext>
              </a:extLst>
            </p:cNvPr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02;p44">
              <a:extLst>
                <a:ext uri="{FF2B5EF4-FFF2-40B4-BE49-F238E27FC236}">
                  <a16:creationId xmlns:a16="http://schemas.microsoft.com/office/drawing/2014/main" id="{AF3A41B3-F3E1-4CAF-93ED-0C5C022DEDAD}"/>
                </a:ext>
              </a:extLst>
            </p:cNvPr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03;p44">
              <a:extLst>
                <a:ext uri="{FF2B5EF4-FFF2-40B4-BE49-F238E27FC236}">
                  <a16:creationId xmlns:a16="http://schemas.microsoft.com/office/drawing/2014/main" id="{AD29CA63-2B2A-47E6-9DEA-72AC119B83DC}"/>
                </a:ext>
              </a:extLst>
            </p:cNvPr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04;p44">
              <a:extLst>
                <a:ext uri="{FF2B5EF4-FFF2-40B4-BE49-F238E27FC236}">
                  <a16:creationId xmlns:a16="http://schemas.microsoft.com/office/drawing/2014/main" id="{0C032C33-D325-4907-A657-FA6D87A0361B}"/>
                </a:ext>
              </a:extLst>
            </p:cNvPr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05;p44">
              <a:extLst>
                <a:ext uri="{FF2B5EF4-FFF2-40B4-BE49-F238E27FC236}">
                  <a16:creationId xmlns:a16="http://schemas.microsoft.com/office/drawing/2014/main" id="{8C96D519-C00E-459F-8892-FDBE56FB5B64}"/>
                </a:ext>
              </a:extLst>
            </p:cNvPr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06;p44">
              <a:extLst>
                <a:ext uri="{FF2B5EF4-FFF2-40B4-BE49-F238E27FC236}">
                  <a16:creationId xmlns:a16="http://schemas.microsoft.com/office/drawing/2014/main" id="{72F8A061-D00E-4FBE-BFD6-CC20E7C08696}"/>
                </a:ext>
              </a:extLst>
            </p:cNvPr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07;p44">
              <a:extLst>
                <a:ext uri="{FF2B5EF4-FFF2-40B4-BE49-F238E27FC236}">
                  <a16:creationId xmlns:a16="http://schemas.microsoft.com/office/drawing/2014/main" id="{103533CF-E9AE-4E39-9292-E04656EE908B}"/>
                </a:ext>
              </a:extLst>
            </p:cNvPr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8;p44">
              <a:extLst>
                <a:ext uri="{FF2B5EF4-FFF2-40B4-BE49-F238E27FC236}">
                  <a16:creationId xmlns:a16="http://schemas.microsoft.com/office/drawing/2014/main" id="{93F7A945-8D8F-444F-AD80-95551117303A}"/>
                </a:ext>
              </a:extLst>
            </p:cNvPr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09;p44">
              <a:extLst>
                <a:ext uri="{FF2B5EF4-FFF2-40B4-BE49-F238E27FC236}">
                  <a16:creationId xmlns:a16="http://schemas.microsoft.com/office/drawing/2014/main" id="{F45CAB54-E836-4531-BBDD-60097F074109}"/>
                </a:ext>
              </a:extLst>
            </p:cNvPr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10;p44">
              <a:extLst>
                <a:ext uri="{FF2B5EF4-FFF2-40B4-BE49-F238E27FC236}">
                  <a16:creationId xmlns:a16="http://schemas.microsoft.com/office/drawing/2014/main" id="{F8BBE202-FB6E-4D6F-84C7-42B2D9E66F3D}"/>
                </a:ext>
              </a:extLst>
            </p:cNvPr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11;p44">
              <a:extLst>
                <a:ext uri="{FF2B5EF4-FFF2-40B4-BE49-F238E27FC236}">
                  <a16:creationId xmlns:a16="http://schemas.microsoft.com/office/drawing/2014/main" id="{9A53015B-5327-4B2F-AAED-98DDF90D6B80}"/>
                </a:ext>
              </a:extLst>
            </p:cNvPr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12;p44">
              <a:extLst>
                <a:ext uri="{FF2B5EF4-FFF2-40B4-BE49-F238E27FC236}">
                  <a16:creationId xmlns:a16="http://schemas.microsoft.com/office/drawing/2014/main" id="{9416DCD2-5E72-4738-9F8B-5BCE14B2ED4D}"/>
                </a:ext>
              </a:extLst>
            </p:cNvPr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251;p32">
            <a:extLst>
              <a:ext uri="{FF2B5EF4-FFF2-40B4-BE49-F238E27FC236}">
                <a16:creationId xmlns:a16="http://schemas.microsoft.com/office/drawing/2014/main" id="{E9F47FE4-4307-4078-822B-B977293E8D56}"/>
              </a:ext>
            </a:extLst>
          </p:cNvPr>
          <p:cNvGrpSpPr/>
          <p:nvPr/>
        </p:nvGrpSpPr>
        <p:grpSpPr>
          <a:xfrm>
            <a:off x="4858783" y="1777138"/>
            <a:ext cx="332460" cy="329248"/>
            <a:chOff x="5049725" y="1435050"/>
            <a:chExt cx="486550" cy="481850"/>
          </a:xfrm>
        </p:grpSpPr>
        <p:sp>
          <p:nvSpPr>
            <p:cNvPr id="56" name="Google Shape;252;p32">
              <a:extLst>
                <a:ext uri="{FF2B5EF4-FFF2-40B4-BE49-F238E27FC236}">
                  <a16:creationId xmlns:a16="http://schemas.microsoft.com/office/drawing/2014/main" id="{F2BAD60F-36F7-4DB6-81CD-6BC5E2F5D712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7" name="Google Shape;253;p32">
              <a:extLst>
                <a:ext uri="{FF2B5EF4-FFF2-40B4-BE49-F238E27FC236}">
                  <a16:creationId xmlns:a16="http://schemas.microsoft.com/office/drawing/2014/main" id="{5C85A5B7-18D4-4F94-BEFE-0E88CDD21F9D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254;p32">
              <a:extLst>
                <a:ext uri="{FF2B5EF4-FFF2-40B4-BE49-F238E27FC236}">
                  <a16:creationId xmlns:a16="http://schemas.microsoft.com/office/drawing/2014/main" id="{23068D36-2B0B-4D35-834B-4A60ECC00CC6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" name="Google Shape;255;p32">
              <a:extLst>
                <a:ext uri="{FF2B5EF4-FFF2-40B4-BE49-F238E27FC236}">
                  <a16:creationId xmlns:a16="http://schemas.microsoft.com/office/drawing/2014/main" id="{F327C97B-9864-4D0C-A3DE-ABFAB7ED6332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>
            <a:spLocks noGrp="1"/>
          </p:cNvSpPr>
          <p:nvPr>
            <p:ph type="subTitle" idx="14"/>
          </p:nvPr>
        </p:nvSpPr>
        <p:spPr>
          <a:xfrm>
            <a:off x="3342750" y="3777875"/>
            <a:ext cx="245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Seaborn is used to plot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shipmode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and its count</a:t>
            </a:r>
            <a:endParaRPr dirty="0"/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13"/>
          </p:nvPr>
        </p:nvSpPr>
        <p:spPr>
          <a:xfrm>
            <a:off x="590459" y="4361977"/>
            <a:ext cx="245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eaborn is used to plot box plot of each numerical column to see the outliers</a:t>
            </a:r>
            <a:endParaRPr dirty="0"/>
          </a:p>
        </p:txBody>
      </p:sp>
      <p:sp>
        <p:nvSpPr>
          <p:cNvPr id="336" name="Google Shape;336;p36"/>
          <p:cNvSpPr txBox="1">
            <a:spLocks noGrp="1"/>
          </p:cNvSpPr>
          <p:nvPr>
            <p:ph type="subTitle" idx="15"/>
          </p:nvPr>
        </p:nvSpPr>
        <p:spPr>
          <a:xfrm>
            <a:off x="6028296" y="4361977"/>
            <a:ext cx="2457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matplotlib is used to show sales distribution of each sub category items</a:t>
            </a:r>
            <a:endParaRPr dirty="0"/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7"/>
          </p:nvPr>
        </p:nvSpPr>
        <p:spPr>
          <a:xfrm>
            <a:off x="590459" y="2151653"/>
            <a:ext cx="245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Seaborn is used to show distribution of sales </a:t>
            </a:r>
            <a:endParaRPr dirty="0"/>
          </a:p>
        </p:txBody>
      </p:sp>
      <p:sp>
        <p:nvSpPr>
          <p:cNvPr id="338" name="Google Shape;338;p36"/>
          <p:cNvSpPr txBox="1">
            <a:spLocks noGrp="1"/>
          </p:cNvSpPr>
          <p:nvPr>
            <p:ph type="subTitle" idx="8"/>
          </p:nvPr>
        </p:nvSpPr>
        <p:spPr>
          <a:xfrm>
            <a:off x="3280950" y="2420986"/>
            <a:ext cx="2458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Seaborn is 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used to plot bar chart of Top 10 cities based on sales</a:t>
            </a:r>
            <a:endParaRPr dirty="0"/>
          </a:p>
        </p:txBody>
      </p:sp>
      <p:sp>
        <p:nvSpPr>
          <p:cNvPr id="339" name="Google Shape;339;p36"/>
          <p:cNvSpPr txBox="1">
            <a:spLocks noGrp="1"/>
          </p:cNvSpPr>
          <p:nvPr>
            <p:ph type="subTitle" idx="9"/>
          </p:nvPr>
        </p:nvSpPr>
        <p:spPr>
          <a:xfrm>
            <a:off x="5971441" y="1938022"/>
            <a:ext cx="3064560" cy="12903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matplotlib is used to plot distribution of sales by category such as Furniture, office supplies and technology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Kartika" panose="02020503030404060203" pitchFamily="18" charset="0"/>
            </a:endParaRPr>
          </a:p>
        </p:txBody>
      </p:sp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DATA VISUALIZATION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3442740" y="1347526"/>
            <a:ext cx="1692191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      Bar plot </a:t>
            </a:r>
            <a:endParaRPr sz="1200"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48" name="Google Shape;348;p36"/>
          <p:cNvSpPr/>
          <p:nvPr/>
        </p:nvSpPr>
        <p:spPr>
          <a:xfrm>
            <a:off x="6064297" y="1347526"/>
            <a:ext cx="1692190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      Pie chart </a:t>
            </a:r>
            <a:endParaRPr sz="1200"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49" name="Google Shape;349;p36"/>
          <p:cNvSpPr/>
          <p:nvPr/>
        </p:nvSpPr>
        <p:spPr>
          <a:xfrm>
            <a:off x="815100" y="3093951"/>
            <a:ext cx="1678746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     Box plot </a:t>
            </a:r>
            <a:endParaRPr sz="1200"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50" name="Google Shape;350;p36"/>
          <p:cNvSpPr/>
          <p:nvPr/>
        </p:nvSpPr>
        <p:spPr>
          <a:xfrm>
            <a:off x="3439697" y="3067528"/>
            <a:ext cx="1695233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     Count plot </a:t>
            </a:r>
            <a:endParaRPr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51" name="Google Shape;351;p36"/>
          <p:cNvSpPr/>
          <p:nvPr/>
        </p:nvSpPr>
        <p:spPr>
          <a:xfrm>
            <a:off x="6064296" y="3121111"/>
            <a:ext cx="1841304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   Sub plot</a:t>
            </a:r>
            <a:endParaRPr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52" name="Google Shape;352;p36"/>
          <p:cNvSpPr/>
          <p:nvPr/>
        </p:nvSpPr>
        <p:spPr>
          <a:xfrm>
            <a:off x="815100" y="1347526"/>
            <a:ext cx="1692192" cy="4572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        Histogram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Kartika" panose="02020503030404060203" pitchFamily="18" charset="0"/>
              </a:rPr>
              <a:t> </a:t>
            </a:r>
            <a:endParaRPr dirty="0"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356" name="Google Shape;356;p36"/>
          <p:cNvSpPr/>
          <p:nvPr/>
        </p:nvSpPr>
        <p:spPr>
          <a:xfrm>
            <a:off x="3582622" y="3155394"/>
            <a:ext cx="282824" cy="267650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4" name="Google Shape;356;p36">
            <a:extLst>
              <a:ext uri="{FF2B5EF4-FFF2-40B4-BE49-F238E27FC236}">
                <a16:creationId xmlns:a16="http://schemas.microsoft.com/office/drawing/2014/main" id="{796DDBEB-A34A-44F2-B8AE-F8E72EA61392}"/>
              </a:ext>
            </a:extLst>
          </p:cNvPr>
          <p:cNvSpPr/>
          <p:nvPr/>
        </p:nvSpPr>
        <p:spPr>
          <a:xfrm>
            <a:off x="3596068" y="1442301"/>
            <a:ext cx="282824" cy="267650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5" name="Google Shape;356;p36">
            <a:extLst>
              <a:ext uri="{FF2B5EF4-FFF2-40B4-BE49-F238E27FC236}">
                <a16:creationId xmlns:a16="http://schemas.microsoft.com/office/drawing/2014/main" id="{3CCF8A11-3778-4573-915C-4520880A90A5}"/>
              </a:ext>
            </a:extLst>
          </p:cNvPr>
          <p:cNvSpPr/>
          <p:nvPr/>
        </p:nvSpPr>
        <p:spPr>
          <a:xfrm>
            <a:off x="985822" y="1442301"/>
            <a:ext cx="282824" cy="267650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6" name="Google Shape;356;p36">
            <a:extLst>
              <a:ext uri="{FF2B5EF4-FFF2-40B4-BE49-F238E27FC236}">
                <a16:creationId xmlns:a16="http://schemas.microsoft.com/office/drawing/2014/main" id="{243D3C08-37AE-457A-96CE-37E6CF906469}"/>
              </a:ext>
            </a:extLst>
          </p:cNvPr>
          <p:cNvSpPr/>
          <p:nvPr/>
        </p:nvSpPr>
        <p:spPr>
          <a:xfrm>
            <a:off x="6194588" y="3228331"/>
            <a:ext cx="282824" cy="267650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" name="Google Shape;356;p36">
            <a:extLst>
              <a:ext uri="{FF2B5EF4-FFF2-40B4-BE49-F238E27FC236}">
                <a16:creationId xmlns:a16="http://schemas.microsoft.com/office/drawing/2014/main" id="{796DDBEB-A34A-44F2-B8AE-F8E72EA61392}"/>
              </a:ext>
            </a:extLst>
          </p:cNvPr>
          <p:cNvSpPr/>
          <p:nvPr/>
        </p:nvSpPr>
        <p:spPr>
          <a:xfrm>
            <a:off x="6194588" y="1450851"/>
            <a:ext cx="282824" cy="267650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8" name="Google Shape;356;p36">
            <a:extLst>
              <a:ext uri="{FF2B5EF4-FFF2-40B4-BE49-F238E27FC236}">
                <a16:creationId xmlns:a16="http://schemas.microsoft.com/office/drawing/2014/main" id="{B3BED4E0-222C-4A15-AC6D-3F74E73720C1}"/>
              </a:ext>
            </a:extLst>
          </p:cNvPr>
          <p:cNvSpPr/>
          <p:nvPr/>
        </p:nvSpPr>
        <p:spPr>
          <a:xfrm>
            <a:off x="947914" y="3173202"/>
            <a:ext cx="282824" cy="267650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53A648F-3C53-5F31-4049-FD133C942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61" y="803243"/>
            <a:ext cx="7445829" cy="7975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9F31EC-2EE7-7EC0-5FD3-7D25E87AC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33" y="1739716"/>
            <a:ext cx="3378981" cy="29037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25FADC-43CE-EBF9-58C8-09CF702881B1}"/>
              </a:ext>
            </a:extLst>
          </p:cNvPr>
          <p:cNvSpPr txBox="1"/>
          <p:nvPr/>
        </p:nvSpPr>
        <p:spPr>
          <a:xfrm>
            <a:off x="323134" y="354931"/>
            <a:ext cx="4695753" cy="30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FINDING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46957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4FAB37D-DB5D-C991-2C5F-8C8A1F3A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30" y="625643"/>
            <a:ext cx="3963453" cy="40357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634977-858C-0700-B76F-1DB1C5B49F68}"/>
              </a:ext>
            </a:extLst>
          </p:cNvPr>
          <p:cNvSpPr txBox="1"/>
          <p:nvPr/>
        </p:nvSpPr>
        <p:spPr>
          <a:xfrm>
            <a:off x="334389" y="220006"/>
            <a:ext cx="3893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tx1"/>
                </a:solidFill>
              </a:rPr>
              <a:t>FINDING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128634137"/>
      </p:ext>
    </p:extLst>
  </p:cSld>
  <p:clrMapOvr>
    <a:masterClrMapping/>
  </p:clrMapOvr>
</p:sld>
</file>

<file path=ppt/theme/theme1.xml><?xml version="1.0" encoding="utf-8"?>
<a:theme xmlns:a="http://schemas.openxmlformats.org/drawingml/2006/main" name="Strategies to Increase Sales Volume MK Plan by Slidesgo">
  <a:themeElements>
    <a:clrScheme name="Simple Light">
      <a:dk1>
        <a:srgbClr val="FFFFFF"/>
      </a:dk1>
      <a:lt1>
        <a:srgbClr val="540FB8"/>
      </a:lt1>
      <a:dk2>
        <a:srgbClr val="42FFB7"/>
      </a:dk2>
      <a:lt2>
        <a:srgbClr val="6700FD"/>
      </a:lt2>
      <a:accent1>
        <a:srgbClr val="3434A2"/>
      </a:accent1>
      <a:accent2>
        <a:srgbClr val="7878F1"/>
      </a:accent2>
      <a:accent3>
        <a:srgbClr val="B2B2E7"/>
      </a:accent3>
      <a:accent4>
        <a:srgbClr val="4B2B7E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257</Words>
  <Application>Microsoft Office PowerPoint</Application>
  <PresentationFormat>On-screen Show (16:9)</PresentationFormat>
  <Paragraphs>55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Abadi</vt:lpstr>
      <vt:lpstr>Arial Black</vt:lpstr>
      <vt:lpstr>Raleway</vt:lpstr>
      <vt:lpstr>Epilogue Medium</vt:lpstr>
      <vt:lpstr>Nunito Light</vt:lpstr>
      <vt:lpstr>Wix Madefor Display</vt:lpstr>
      <vt:lpstr>Epilogue</vt:lpstr>
      <vt:lpstr>Strategies to Increase Sales Volume MK Plan by Slidesgo</vt:lpstr>
      <vt:lpstr>SUPER STORE SALES DASHBOARD</vt:lpstr>
      <vt:lpstr>GROUP MEMBERS</vt:lpstr>
      <vt:lpstr>OVERVIEW</vt:lpstr>
      <vt:lpstr>PowerPoint Presentation</vt:lpstr>
      <vt:lpstr>Technologies Used</vt:lpstr>
      <vt:lpstr>PROJECT WORKFLOW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BI DASHBOARD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Store Sales Dashboard</dc:title>
  <dc:creator>Afthab Mohamed</dc:creator>
  <cp:lastModifiedBy>Afthab Mohamed</cp:lastModifiedBy>
  <cp:revision>8</cp:revision>
  <dcterms:modified xsi:type="dcterms:W3CDTF">2024-04-19T03:51:15Z</dcterms:modified>
</cp:coreProperties>
</file>